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Fira Sans Extra Condensed Medium"/>
      <p:regular r:id="rId22"/>
      <p:bold r:id="rId23"/>
      <p:italic r:id="rId24"/>
      <p:boldItalic r:id="rId25"/>
    </p:embeddedFont>
    <p:embeddedFont>
      <p:font typeface="Roboto Condensed"/>
      <p:regular r:id="rId26"/>
      <p:bold r:id="rId27"/>
      <p:italic r:id="rId28"/>
      <p:boldItalic r:id="rId29"/>
    </p:embeddedFont>
    <p:embeddedFont>
      <p:font typeface="Squada One"/>
      <p:regular r:id="rId30"/>
    </p:embeddedFont>
    <p:embeddedFont>
      <p:font typeface="Roboto Condensed Light"/>
      <p:regular r:id="rId31"/>
      <p:bold r:id="rId32"/>
      <p:italic r:id="rId33"/>
      <p:boldItalic r:id="rId34"/>
    </p:embeddedFont>
    <p:embeddedFont>
      <p:font typeface="Exo 2"/>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FiraSansExtraCondensedMedium-regular.fntdata"/><Relationship Id="rId21" Type="http://schemas.openxmlformats.org/officeDocument/2006/relationships/slide" Target="slides/slide17.xml"/><Relationship Id="rId24" Type="http://schemas.openxmlformats.org/officeDocument/2006/relationships/font" Target="fonts/FiraSansExtraCondensedMedium-italic.fntdata"/><Relationship Id="rId23" Type="http://schemas.openxmlformats.org/officeDocument/2006/relationships/font" Target="fonts/FiraSansExtraCondensed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regular.fntdata"/><Relationship Id="rId25" Type="http://schemas.openxmlformats.org/officeDocument/2006/relationships/font" Target="fonts/FiraSansExtraCondensedMedium-boldItalic.fntdata"/><Relationship Id="rId28" Type="http://schemas.openxmlformats.org/officeDocument/2006/relationships/font" Target="fonts/RobotoCondensed-italic.fntdata"/><Relationship Id="rId27" Type="http://schemas.openxmlformats.org/officeDocument/2006/relationships/font" Target="fonts/RobotoCondense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Light-regular.fntdata"/><Relationship Id="rId30" Type="http://schemas.openxmlformats.org/officeDocument/2006/relationships/font" Target="fonts/SquadaOne-regular.fntdata"/><Relationship Id="rId11" Type="http://schemas.openxmlformats.org/officeDocument/2006/relationships/slide" Target="slides/slide7.xml"/><Relationship Id="rId33" Type="http://schemas.openxmlformats.org/officeDocument/2006/relationships/font" Target="fonts/RobotoCondensedLight-italic.fntdata"/><Relationship Id="rId10" Type="http://schemas.openxmlformats.org/officeDocument/2006/relationships/slide" Target="slides/slide6.xml"/><Relationship Id="rId32" Type="http://schemas.openxmlformats.org/officeDocument/2006/relationships/font" Target="fonts/RobotoCondensedLight-bold.fntdata"/><Relationship Id="rId13" Type="http://schemas.openxmlformats.org/officeDocument/2006/relationships/slide" Target="slides/slide9.xml"/><Relationship Id="rId35" Type="http://schemas.openxmlformats.org/officeDocument/2006/relationships/font" Target="fonts/Exo2-regular.fntdata"/><Relationship Id="rId12" Type="http://schemas.openxmlformats.org/officeDocument/2006/relationships/slide" Target="slides/slide8.xml"/><Relationship Id="rId34" Type="http://schemas.openxmlformats.org/officeDocument/2006/relationships/font" Target="fonts/RobotoCondensedLight-boldItalic.fntdata"/><Relationship Id="rId15" Type="http://schemas.openxmlformats.org/officeDocument/2006/relationships/slide" Target="slides/slide11.xml"/><Relationship Id="rId37" Type="http://schemas.openxmlformats.org/officeDocument/2006/relationships/font" Target="fonts/Exo2-italic.fntdata"/><Relationship Id="rId14" Type="http://schemas.openxmlformats.org/officeDocument/2006/relationships/slide" Target="slides/slide10.xml"/><Relationship Id="rId36" Type="http://schemas.openxmlformats.org/officeDocument/2006/relationships/font" Target="fonts/Exo2-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Exo2-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dec410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dec410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169eac7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169eac7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169eac7f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169eac7f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dec410c3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dec410c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dec410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dec410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dec410c3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dec410c3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dec410c3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dec410c3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dec410c3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dec410c3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169eac7f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169eac7f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STREAMS</a:t>
            </a:r>
            <a:endParaRPr>
              <a:solidFill>
                <a:schemeClr val="dk2"/>
              </a:solidFill>
            </a:endParaRPr>
          </a:p>
        </p:txBody>
      </p:sp>
      <p:cxnSp>
        <p:nvCxnSpPr>
          <p:cNvPr id="133" name="Google Shape;133;p26"/>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idx="2" type="ctrTitle"/>
          </p:nvPr>
        </p:nvSpPr>
        <p:spPr>
          <a:xfrm>
            <a:off x="839440" y="370625"/>
            <a:ext cx="5214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t>Readable Streams</a:t>
            </a:r>
            <a:endParaRPr sz="1600">
              <a:solidFill>
                <a:schemeClr val="dk2"/>
              </a:solidFill>
            </a:endParaRPr>
          </a:p>
        </p:txBody>
      </p:sp>
      <p:sp>
        <p:nvSpPr>
          <p:cNvPr id="200" name="Google Shape;200;p35"/>
          <p:cNvSpPr txBox="1"/>
          <p:nvPr/>
        </p:nvSpPr>
        <p:spPr>
          <a:xfrm>
            <a:off x="1376875" y="1545725"/>
            <a:ext cx="6973500" cy="3405600"/>
          </a:xfrm>
          <a:prstGeom prst="rect">
            <a:avLst/>
          </a:prstGeom>
          <a:solidFill>
            <a:srgbClr val="F2F2F2">
              <a:alpha val="0"/>
            </a:srgbClr>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2"/>
                </a:solidFill>
              </a:rPr>
              <a:t>A readable stream lets you read data from a source. </a:t>
            </a:r>
            <a:endParaRPr>
              <a:solidFill>
                <a:schemeClr val="lt2"/>
              </a:solidFill>
            </a:endParaRPr>
          </a:p>
          <a:p>
            <a:pPr indent="0" lvl="0" marL="0" rtl="0" algn="l">
              <a:lnSpc>
                <a:spcPct val="115000"/>
              </a:lnSpc>
              <a:spcBef>
                <a:spcPts val="0"/>
              </a:spcBef>
              <a:spcAft>
                <a:spcPts val="0"/>
              </a:spcAft>
              <a:buNone/>
            </a:pPr>
            <a:r>
              <a:t/>
            </a:r>
            <a:endParaRPr>
              <a:solidFill>
                <a:schemeClr val="lt2"/>
              </a:solidFill>
            </a:endParaRPr>
          </a:p>
          <a:p>
            <a:pPr indent="0" lvl="0" marL="0" rtl="0" algn="just">
              <a:lnSpc>
                <a:spcPct val="140000"/>
              </a:lnSpc>
              <a:spcBef>
                <a:spcPts val="0"/>
              </a:spcBef>
              <a:spcAft>
                <a:spcPts val="0"/>
              </a:spcAft>
              <a:buNone/>
            </a:pPr>
            <a:r>
              <a:rPr lang="en">
                <a:solidFill>
                  <a:schemeClr val="lt2"/>
                </a:solidFill>
              </a:rPr>
              <a:t>A readable stream is the one from which you can read data. They come in two variants or two different reading modes – </a:t>
            </a:r>
            <a:r>
              <a:rPr i="1" lang="en">
                <a:solidFill>
                  <a:schemeClr val="lt2"/>
                </a:solidFill>
              </a:rPr>
              <a:t>Paused</a:t>
            </a:r>
            <a:r>
              <a:rPr lang="en">
                <a:solidFill>
                  <a:schemeClr val="lt2"/>
                </a:solidFill>
              </a:rPr>
              <a:t> and </a:t>
            </a:r>
            <a:r>
              <a:rPr i="1" lang="en">
                <a:solidFill>
                  <a:schemeClr val="lt2"/>
                </a:solidFill>
              </a:rPr>
              <a:t>Flowing</a:t>
            </a:r>
            <a:r>
              <a:rPr lang="en">
                <a:solidFill>
                  <a:schemeClr val="lt2"/>
                </a:solidFill>
              </a:rPr>
              <a:t>. All the readable streams run in pause mode unless you mingle with them. It means users have to request to get an output from the stream. Flowing mode ensures that the data flows continuously. You can choose to either consume or ignore the output that you see on the screen.</a:t>
            </a:r>
            <a:endParaRPr>
              <a:solidFill>
                <a:schemeClr val="lt2"/>
              </a:solidFill>
            </a:endParaRPr>
          </a:p>
          <a:p>
            <a:pPr indent="0" lvl="0" marL="0" rtl="0" algn="l">
              <a:lnSpc>
                <a:spcPct val="115000"/>
              </a:lnSpc>
              <a:spcBef>
                <a:spcPts val="1500"/>
              </a:spcBef>
              <a:spcAft>
                <a:spcPts val="0"/>
              </a:spcAft>
              <a:buNone/>
            </a:pPr>
            <a:r>
              <a:t/>
            </a:r>
            <a:endParaRPr sz="1100">
              <a:solidFill>
                <a:schemeClr val="lt2"/>
              </a:solidFill>
            </a:endParaRPr>
          </a:p>
          <a:p>
            <a:pPr indent="0" lvl="0" marL="0" rtl="0" algn="l">
              <a:lnSpc>
                <a:spcPct val="115000"/>
              </a:lnSpc>
              <a:spcBef>
                <a:spcPts val="0"/>
              </a:spcBef>
              <a:spcAft>
                <a:spcPts val="0"/>
              </a:spcAft>
              <a:buNone/>
            </a:pPr>
            <a:r>
              <a:t/>
            </a:r>
            <a:endParaRPr sz="1100">
              <a:solidFill>
                <a:schemeClr val="lt2"/>
              </a:solidFill>
            </a:endParaRPr>
          </a:p>
          <a:p>
            <a:pPr indent="0" lvl="0" marL="0" rtl="0" algn="l">
              <a:lnSpc>
                <a:spcPct val="115000"/>
              </a:lnSpc>
              <a:spcBef>
                <a:spcPts val="0"/>
              </a:spcBef>
              <a:spcAft>
                <a:spcPts val="0"/>
              </a:spcAft>
              <a:buNone/>
            </a:pPr>
            <a:r>
              <a:t/>
            </a:r>
            <a:endParaRPr sz="1100">
              <a:solidFill>
                <a:schemeClr val="lt2"/>
              </a:solidFill>
            </a:endParaRPr>
          </a:p>
          <a:p>
            <a:pPr indent="0" lvl="0" marL="0" rtl="0" algn="l">
              <a:lnSpc>
                <a:spcPct val="115000"/>
              </a:lnSpc>
              <a:spcBef>
                <a:spcPts val="0"/>
              </a:spcBef>
              <a:spcAft>
                <a:spcPts val="0"/>
              </a:spcAft>
              <a:buNone/>
            </a:pPr>
            <a:r>
              <a:t/>
            </a:r>
            <a:endParaRPr sz="900">
              <a:solidFill>
                <a:schemeClr val="lt2"/>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nvSpPr>
        <p:spPr>
          <a:xfrm>
            <a:off x="1581225" y="1234800"/>
            <a:ext cx="6973500" cy="2994600"/>
          </a:xfrm>
          <a:prstGeom prst="rect">
            <a:avLst/>
          </a:prstGeom>
          <a:solidFill>
            <a:srgbClr val="F2F2F2">
              <a:alpha val="0"/>
            </a:srgbClr>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lt2"/>
              </a:solidFill>
            </a:endParaRPr>
          </a:p>
          <a:p>
            <a:pPr indent="0" lvl="0" marL="0" rtl="0" algn="l">
              <a:lnSpc>
                <a:spcPct val="115000"/>
              </a:lnSpc>
              <a:spcBef>
                <a:spcPts val="0"/>
              </a:spcBef>
              <a:spcAft>
                <a:spcPts val="0"/>
              </a:spcAft>
              <a:buNone/>
            </a:pPr>
            <a:r>
              <a:t/>
            </a:r>
            <a:endParaRPr>
              <a:solidFill>
                <a:schemeClr val="lt2"/>
              </a:solidFill>
            </a:endParaRPr>
          </a:p>
          <a:p>
            <a:pPr indent="0" lvl="0" marL="0" rtl="0" algn="l">
              <a:lnSpc>
                <a:spcPct val="115000"/>
              </a:lnSpc>
              <a:spcBef>
                <a:spcPts val="0"/>
              </a:spcBef>
              <a:spcAft>
                <a:spcPts val="0"/>
              </a:spcAft>
              <a:buNone/>
            </a:pPr>
            <a:r>
              <a:rPr lang="en">
                <a:solidFill>
                  <a:schemeClr val="lt2"/>
                </a:solidFill>
              </a:rPr>
              <a:t>fs.createReadStream()  —-   lets us read the contents of a file.</a:t>
            </a:r>
            <a:endParaRPr>
              <a:solidFill>
                <a:schemeClr val="lt2"/>
              </a:solidFill>
            </a:endParaRPr>
          </a:p>
          <a:p>
            <a:pPr indent="0" lvl="0" marL="0" rtl="0" algn="just">
              <a:lnSpc>
                <a:spcPct val="140000"/>
              </a:lnSpc>
              <a:spcBef>
                <a:spcPts val="0"/>
              </a:spcBef>
              <a:spcAft>
                <a:spcPts val="0"/>
              </a:spcAft>
              <a:buNone/>
            </a:pPr>
            <a:r>
              <a:t/>
            </a:r>
            <a:endParaRPr>
              <a:solidFill>
                <a:schemeClr val="lt2"/>
              </a:solidFill>
            </a:endParaRPr>
          </a:p>
          <a:p>
            <a:pPr indent="0" lvl="0" marL="0" rtl="0" algn="just">
              <a:lnSpc>
                <a:spcPct val="140000"/>
              </a:lnSpc>
              <a:spcBef>
                <a:spcPts val="1500"/>
              </a:spcBef>
              <a:spcAft>
                <a:spcPts val="0"/>
              </a:spcAft>
              <a:buNone/>
            </a:pPr>
            <a:r>
              <a:rPr lang="en">
                <a:solidFill>
                  <a:schemeClr val="lt2"/>
                </a:solidFill>
              </a:rPr>
              <a:t>The </a:t>
            </a:r>
            <a:r>
              <a:rPr i="1" lang="en">
                <a:solidFill>
                  <a:schemeClr val="lt2"/>
                </a:solidFill>
              </a:rPr>
              <a:t>fs.createReadStream</a:t>
            </a:r>
            <a:r>
              <a:rPr lang="en">
                <a:solidFill>
                  <a:schemeClr val="lt2"/>
                </a:solidFill>
              </a:rPr>
              <a:t> function is used to create a readable stream or you can </a:t>
            </a:r>
            <a:r>
              <a:rPr i="1" lang="en">
                <a:solidFill>
                  <a:schemeClr val="lt2"/>
                </a:solidFill>
              </a:rPr>
              <a:t>read()</a:t>
            </a:r>
            <a:r>
              <a:rPr lang="en">
                <a:solidFill>
                  <a:schemeClr val="lt2"/>
                </a:solidFill>
              </a:rPr>
              <a:t>  continuously until all of the data finishes reading. To make the stream flow, you will need an additional bit of code.</a:t>
            </a:r>
            <a:endParaRPr>
              <a:solidFill>
                <a:schemeClr val="lt2"/>
              </a:solidFill>
            </a:endParaRPr>
          </a:p>
          <a:p>
            <a:pPr indent="0" lvl="0" marL="0" rtl="0" algn="l">
              <a:lnSpc>
                <a:spcPct val="115000"/>
              </a:lnSpc>
              <a:spcBef>
                <a:spcPts val="1500"/>
              </a:spcBef>
              <a:spcAft>
                <a:spcPts val="0"/>
              </a:spcAft>
              <a:buNone/>
            </a:pPr>
            <a:r>
              <a:t/>
            </a:r>
            <a:endParaRPr sz="1100">
              <a:solidFill>
                <a:schemeClr val="lt2"/>
              </a:solidFill>
            </a:endParaRPr>
          </a:p>
          <a:p>
            <a:pPr indent="0" lvl="0" marL="0" rtl="0" algn="l">
              <a:lnSpc>
                <a:spcPct val="115000"/>
              </a:lnSpc>
              <a:spcBef>
                <a:spcPts val="0"/>
              </a:spcBef>
              <a:spcAft>
                <a:spcPts val="0"/>
              </a:spcAft>
              <a:buNone/>
            </a:pPr>
            <a:r>
              <a:t/>
            </a:r>
            <a:endParaRPr sz="1100">
              <a:solidFill>
                <a:schemeClr val="lt2"/>
              </a:solidFill>
            </a:endParaRPr>
          </a:p>
          <a:p>
            <a:pPr indent="0" lvl="0" marL="0" rtl="0" algn="l">
              <a:lnSpc>
                <a:spcPct val="115000"/>
              </a:lnSpc>
              <a:spcBef>
                <a:spcPts val="0"/>
              </a:spcBef>
              <a:spcAft>
                <a:spcPts val="0"/>
              </a:spcAft>
              <a:buNone/>
            </a:pPr>
            <a:r>
              <a:t/>
            </a:r>
            <a:endParaRPr sz="900">
              <a:solidFill>
                <a:schemeClr val="lt2"/>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Writable</a:t>
            </a:r>
            <a:r>
              <a:rPr lang="en"/>
              <a:t> Streams</a:t>
            </a:r>
            <a:endParaRPr/>
          </a:p>
        </p:txBody>
      </p:sp>
      <p:sp>
        <p:nvSpPr>
          <p:cNvPr id="211" name="Google Shape;211;p37"/>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cxnSp>
        <p:nvCxnSpPr>
          <p:cNvPr id="212" name="Google Shape;212;p37"/>
          <p:cNvCxnSpPr/>
          <p:nvPr/>
        </p:nvCxnSpPr>
        <p:spPr>
          <a:xfrm>
            <a:off x="7626825" y="2744700"/>
            <a:ext cx="156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idx="2" type="ctrTitle"/>
          </p:nvPr>
        </p:nvSpPr>
        <p:spPr>
          <a:xfrm>
            <a:off x="839440" y="370625"/>
            <a:ext cx="5214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t>Writable</a:t>
            </a:r>
            <a:r>
              <a:rPr lang="en" sz="2800"/>
              <a:t> Streams</a:t>
            </a:r>
            <a:endParaRPr sz="1600">
              <a:solidFill>
                <a:schemeClr val="dk2"/>
              </a:solidFill>
            </a:endParaRPr>
          </a:p>
        </p:txBody>
      </p:sp>
      <p:sp>
        <p:nvSpPr>
          <p:cNvPr id="218" name="Google Shape;218;p38"/>
          <p:cNvSpPr txBox="1"/>
          <p:nvPr/>
        </p:nvSpPr>
        <p:spPr>
          <a:xfrm>
            <a:off x="1394725" y="1563475"/>
            <a:ext cx="6875400" cy="3093900"/>
          </a:xfrm>
          <a:prstGeom prst="rect">
            <a:avLst/>
          </a:prstGeom>
          <a:solidFill>
            <a:srgbClr val="F2F2F2">
              <a:alpha val="0"/>
            </a:srgbClr>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2"/>
                </a:solidFill>
              </a:rPr>
              <a:t>A writable stream lets you write data to a source.</a:t>
            </a:r>
            <a:endParaRPr>
              <a:solidFill>
                <a:schemeClr val="lt2"/>
              </a:solidFill>
            </a:endParaRPr>
          </a:p>
          <a:p>
            <a:pPr indent="0" lvl="0" marL="0" rtl="0" algn="l">
              <a:lnSpc>
                <a:spcPct val="115000"/>
              </a:lnSpc>
              <a:spcBef>
                <a:spcPts val="0"/>
              </a:spcBef>
              <a:spcAft>
                <a:spcPts val="0"/>
              </a:spcAft>
              <a:buNone/>
            </a:pPr>
            <a:r>
              <a:t/>
            </a:r>
            <a:endParaRPr>
              <a:solidFill>
                <a:schemeClr val="lt2"/>
              </a:solidFill>
            </a:endParaRPr>
          </a:p>
          <a:p>
            <a:pPr indent="0" lvl="0" marL="0" rtl="0" algn="l">
              <a:lnSpc>
                <a:spcPct val="115000"/>
              </a:lnSpc>
              <a:spcBef>
                <a:spcPts val="0"/>
              </a:spcBef>
              <a:spcAft>
                <a:spcPts val="0"/>
              </a:spcAft>
              <a:buNone/>
            </a:pPr>
            <a:r>
              <a:rPr lang="en">
                <a:solidFill>
                  <a:schemeClr val="lt2"/>
                </a:solidFill>
              </a:rPr>
              <a:t>fs.createWriteStream()  —- lets us write data to a file using streams. </a:t>
            </a:r>
            <a:endParaRPr>
              <a:solidFill>
                <a:schemeClr val="lt2"/>
              </a:solidFill>
            </a:endParaRPr>
          </a:p>
          <a:p>
            <a:pPr indent="0" lvl="0" marL="0" rtl="0" algn="l">
              <a:lnSpc>
                <a:spcPct val="115000"/>
              </a:lnSpc>
              <a:spcBef>
                <a:spcPts val="0"/>
              </a:spcBef>
              <a:spcAft>
                <a:spcPts val="0"/>
              </a:spcAft>
              <a:buNone/>
            </a:pPr>
            <a:r>
              <a:t/>
            </a:r>
            <a:endParaRPr>
              <a:solidFill>
                <a:schemeClr val="lt2"/>
              </a:solidFill>
            </a:endParaRPr>
          </a:p>
          <a:p>
            <a:pPr indent="0" lvl="0" marL="0" rtl="0" algn="just">
              <a:lnSpc>
                <a:spcPct val="140000"/>
              </a:lnSpc>
              <a:spcBef>
                <a:spcPts val="0"/>
              </a:spcBef>
              <a:spcAft>
                <a:spcPts val="0"/>
              </a:spcAft>
              <a:buNone/>
            </a:pPr>
            <a:r>
              <a:rPr lang="en" sz="1500">
                <a:solidFill>
                  <a:schemeClr val="lt2"/>
                </a:solidFill>
              </a:rPr>
              <a:t>Writable streams allow users to write on the chosen destination. We use </a:t>
            </a:r>
            <a:r>
              <a:rPr i="1" lang="en" sz="1500">
                <a:solidFill>
                  <a:schemeClr val="lt2"/>
                </a:solidFill>
              </a:rPr>
              <a:t>write()</a:t>
            </a:r>
            <a:r>
              <a:rPr lang="en" sz="1500">
                <a:solidFill>
                  <a:schemeClr val="lt2"/>
                </a:solidFill>
              </a:rPr>
              <a:t>  function to initiate a writable stream. The API here is simpler and prefers the use of methods instead of events. It is very easy for users to learn a writable stream.</a:t>
            </a:r>
            <a:endParaRPr>
              <a:solidFill>
                <a:schemeClr val="lt2"/>
              </a:solidFill>
            </a:endParaRPr>
          </a:p>
          <a:p>
            <a:pPr indent="0" lvl="0" marL="0" rtl="0" algn="l">
              <a:lnSpc>
                <a:spcPct val="115000"/>
              </a:lnSpc>
              <a:spcBef>
                <a:spcPts val="1500"/>
              </a:spcBef>
              <a:spcAft>
                <a:spcPts val="0"/>
              </a:spcAft>
              <a:buNone/>
            </a:pPr>
            <a:r>
              <a:t/>
            </a:r>
            <a:endParaRPr>
              <a:solidFill>
                <a:schemeClr val="lt2"/>
              </a:solidFill>
            </a:endParaRPr>
          </a:p>
          <a:p>
            <a:pPr indent="0" lvl="0" marL="0" rtl="0" algn="l">
              <a:lnSpc>
                <a:spcPct val="115000"/>
              </a:lnSpc>
              <a:spcBef>
                <a:spcPts val="0"/>
              </a:spcBef>
              <a:spcAft>
                <a:spcPts val="0"/>
              </a:spcAft>
              <a:buNone/>
            </a:pPr>
            <a:r>
              <a:t/>
            </a:r>
            <a:endParaRPr sz="1200">
              <a:solidFill>
                <a:schemeClr val="lt2"/>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Duplex</a:t>
            </a:r>
            <a:r>
              <a:rPr lang="en"/>
              <a:t> Streams</a:t>
            </a:r>
            <a:endParaRPr/>
          </a:p>
        </p:txBody>
      </p:sp>
      <p:sp>
        <p:nvSpPr>
          <p:cNvPr id="224" name="Google Shape;224;p39"/>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a:t>
            </a:r>
            <a:r>
              <a:rPr lang="en"/>
              <a:t>4</a:t>
            </a:r>
            <a:endParaRPr>
              <a:solidFill>
                <a:schemeClr val="dk2"/>
              </a:solidFill>
            </a:endParaRPr>
          </a:p>
        </p:txBody>
      </p:sp>
      <p:cxnSp>
        <p:nvCxnSpPr>
          <p:cNvPr id="225" name="Google Shape;225;p39"/>
          <p:cNvCxnSpPr/>
          <p:nvPr/>
        </p:nvCxnSpPr>
        <p:spPr>
          <a:xfrm>
            <a:off x="7626825" y="2744700"/>
            <a:ext cx="156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idx="2" type="ctrTitle"/>
          </p:nvPr>
        </p:nvSpPr>
        <p:spPr>
          <a:xfrm>
            <a:off x="839440" y="370625"/>
            <a:ext cx="5214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t>Duplex </a:t>
            </a:r>
            <a:r>
              <a:rPr lang="en" sz="2800"/>
              <a:t>Streams</a:t>
            </a:r>
            <a:endParaRPr sz="1600">
              <a:solidFill>
                <a:schemeClr val="dk2"/>
              </a:solidFill>
            </a:endParaRPr>
          </a:p>
        </p:txBody>
      </p:sp>
      <p:sp>
        <p:nvSpPr>
          <p:cNvPr id="231" name="Google Shape;231;p40"/>
          <p:cNvSpPr txBox="1"/>
          <p:nvPr/>
        </p:nvSpPr>
        <p:spPr>
          <a:xfrm>
            <a:off x="1252575" y="2265275"/>
            <a:ext cx="6875400" cy="1743300"/>
          </a:xfrm>
          <a:prstGeom prst="rect">
            <a:avLst/>
          </a:prstGeom>
          <a:solidFill>
            <a:srgbClr val="F2F2F2">
              <a:alpha val="0"/>
            </a:srgbClr>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2"/>
                </a:solidFill>
              </a:rPr>
              <a:t>Duplex streams, we can implement both readable and writable streams with the same object. It’s as if we inherit from both interfaces.</a:t>
            </a:r>
            <a:endParaRPr sz="1500">
              <a:solidFill>
                <a:schemeClr val="lt2"/>
              </a:solidFill>
            </a:endParaRPr>
          </a:p>
          <a:p>
            <a:pPr indent="0" lvl="0" marL="0" rtl="0" algn="l">
              <a:lnSpc>
                <a:spcPct val="115000"/>
              </a:lnSpc>
              <a:spcBef>
                <a:spcPts val="0"/>
              </a:spcBef>
              <a:spcAft>
                <a:spcPts val="0"/>
              </a:spcAft>
              <a:buNone/>
            </a:pPr>
            <a:r>
              <a:t/>
            </a:r>
            <a:endParaRPr sz="1500">
              <a:solidFill>
                <a:schemeClr val="lt2"/>
              </a:solidFill>
            </a:endParaRPr>
          </a:p>
          <a:p>
            <a:pPr indent="0" lvl="0" marL="0" rtl="0" algn="l">
              <a:lnSpc>
                <a:spcPct val="115000"/>
              </a:lnSpc>
              <a:spcBef>
                <a:spcPts val="0"/>
              </a:spcBef>
              <a:spcAft>
                <a:spcPts val="0"/>
              </a:spcAft>
              <a:buNone/>
            </a:pPr>
            <a:r>
              <a:rPr lang="en" sz="1500">
                <a:solidFill>
                  <a:schemeClr val="lt2"/>
                </a:solidFill>
              </a:rPr>
              <a:t>It’s important to understand that the readable and writable sides of a duplex stream operate completely independently from one another. This is merely a grouping of two features into an object.</a:t>
            </a:r>
            <a:endParaRPr sz="15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1"/>
          <p:cNvPicPr preferRelativeResize="0"/>
          <p:nvPr/>
        </p:nvPicPr>
        <p:blipFill rotWithShape="1">
          <a:blip r:embed="rId3">
            <a:alphaModFix/>
          </a:blip>
          <a:srcRect b="3456" l="0" r="517" t="0"/>
          <a:stretch/>
        </p:blipFill>
        <p:spPr>
          <a:xfrm>
            <a:off x="0" y="0"/>
            <a:ext cx="9144001"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idx="2" type="ctrTitle"/>
          </p:nvPr>
        </p:nvSpPr>
        <p:spPr>
          <a:xfrm>
            <a:off x="1830005" y="2025400"/>
            <a:ext cx="4392600" cy="129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100"/>
              <a:t>THANK YOU</a:t>
            </a:r>
            <a:endParaRPr sz="29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ctrTitle"/>
          </p:nvPr>
        </p:nvSpPr>
        <p:spPr>
          <a:xfrm>
            <a:off x="3341450" y="188725"/>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a:t>
            </a:r>
            <a:endParaRPr>
              <a:solidFill>
                <a:schemeClr val="dk2"/>
              </a:solidFill>
            </a:endParaRPr>
          </a:p>
        </p:txBody>
      </p:sp>
      <p:sp>
        <p:nvSpPr>
          <p:cNvPr id="139" name="Google Shape;139;p27"/>
          <p:cNvSpPr txBox="1"/>
          <p:nvPr>
            <p:ph idx="16" type="ctrTitle"/>
          </p:nvPr>
        </p:nvSpPr>
        <p:spPr>
          <a:xfrm>
            <a:off x="3073195" y="1925069"/>
            <a:ext cx="3122100" cy="13707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lang="en" sz="2200"/>
              <a:t>Jayakumar MHK</a:t>
            </a:r>
            <a:endParaRPr sz="2200"/>
          </a:p>
          <a:p>
            <a:pPr indent="0" lvl="0" marL="0" rtl="0" algn="ctr">
              <a:lnSpc>
                <a:spcPct val="150000"/>
              </a:lnSpc>
              <a:spcBef>
                <a:spcPts val="0"/>
              </a:spcBef>
              <a:spcAft>
                <a:spcPts val="0"/>
              </a:spcAft>
              <a:buNone/>
            </a:pPr>
            <a:r>
              <a:rPr lang="en" sz="2200"/>
              <a:t>K Chandana</a:t>
            </a:r>
            <a:endParaRPr sz="2200"/>
          </a:p>
          <a:p>
            <a:pPr indent="0" lvl="0" marL="0" rtl="0" algn="ctr">
              <a:lnSpc>
                <a:spcPct val="150000"/>
              </a:lnSpc>
              <a:spcBef>
                <a:spcPts val="0"/>
              </a:spcBef>
              <a:spcAft>
                <a:spcPts val="0"/>
              </a:spcAft>
              <a:buNone/>
            </a:pPr>
            <a:r>
              <a:rPr lang="en" sz="2200"/>
              <a:t>Karan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TABLE OF CONTENTS</a:t>
            </a:r>
            <a:endParaRPr>
              <a:solidFill>
                <a:schemeClr val="dk2"/>
              </a:solidFill>
            </a:endParaRPr>
          </a:p>
        </p:txBody>
      </p:sp>
      <p:sp>
        <p:nvSpPr>
          <p:cNvPr id="145" name="Google Shape;145;p28"/>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solidFill>
                <a:schemeClr val="dk2"/>
              </a:solidFill>
            </a:endParaRPr>
          </a:p>
        </p:txBody>
      </p:sp>
      <p:sp>
        <p:nvSpPr>
          <p:cNvPr id="146" name="Google Shape;146;p28"/>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Readable Streams</a:t>
            </a:r>
            <a:endParaRPr>
              <a:solidFill>
                <a:schemeClr val="dk2"/>
              </a:solidFill>
            </a:endParaRPr>
          </a:p>
        </p:txBody>
      </p:sp>
      <p:sp>
        <p:nvSpPr>
          <p:cNvPr id="147" name="Google Shape;147;p28"/>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01</a:t>
            </a:r>
            <a:endParaRPr>
              <a:solidFill>
                <a:schemeClr val="dk2"/>
              </a:solidFill>
            </a:endParaRPr>
          </a:p>
        </p:txBody>
      </p:sp>
      <p:sp>
        <p:nvSpPr>
          <p:cNvPr id="148" name="Google Shape;148;p28"/>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49" name="Google Shape;149;p28"/>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28"/>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28"/>
          <p:cNvSpPr txBox="1"/>
          <p:nvPr>
            <p:ph idx="6" type="title"/>
          </p:nvPr>
        </p:nvSpPr>
        <p:spPr>
          <a:xfrm>
            <a:off x="5922008" y="331446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a:t>
            </a:r>
            <a:r>
              <a:rPr lang="en"/>
              <a:t>3</a:t>
            </a:r>
            <a:endParaRPr>
              <a:solidFill>
                <a:schemeClr val="dk2"/>
              </a:solidFill>
            </a:endParaRPr>
          </a:p>
        </p:txBody>
      </p:sp>
      <p:sp>
        <p:nvSpPr>
          <p:cNvPr id="152" name="Google Shape;152;p28"/>
          <p:cNvSpPr txBox="1"/>
          <p:nvPr>
            <p:ph idx="7" type="title"/>
          </p:nvPr>
        </p:nvSpPr>
        <p:spPr>
          <a:xfrm>
            <a:off x="5922008" y="422576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a:t>
            </a:r>
            <a:r>
              <a:rPr lang="en"/>
              <a:t>4</a:t>
            </a:r>
            <a:endParaRPr>
              <a:solidFill>
                <a:schemeClr val="dk2"/>
              </a:solidFill>
            </a:endParaRPr>
          </a:p>
        </p:txBody>
      </p:sp>
      <p:sp>
        <p:nvSpPr>
          <p:cNvPr id="153" name="Google Shape;153;p28"/>
          <p:cNvSpPr txBox="1"/>
          <p:nvPr>
            <p:ph idx="16" type="ctrTitle"/>
          </p:nvPr>
        </p:nvSpPr>
        <p:spPr>
          <a:xfrm>
            <a:off x="6811558" y="33144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Writable Streams</a:t>
            </a:r>
            <a:endParaRPr>
              <a:solidFill>
                <a:schemeClr val="dk2"/>
              </a:solidFill>
            </a:endParaRPr>
          </a:p>
        </p:txBody>
      </p:sp>
      <p:sp>
        <p:nvSpPr>
          <p:cNvPr id="154" name="Google Shape;154;p28"/>
          <p:cNvSpPr txBox="1"/>
          <p:nvPr>
            <p:ph idx="18" type="ctrTitle"/>
          </p:nvPr>
        </p:nvSpPr>
        <p:spPr>
          <a:xfrm>
            <a:off x="6811558" y="416872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Duplex</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solidFill>
                <a:schemeClr val="dk2"/>
              </a:solidFill>
            </a:endParaRPr>
          </a:p>
        </p:txBody>
      </p:sp>
      <p:sp>
        <p:nvSpPr>
          <p:cNvPr id="160" name="Google Shape;160;p29"/>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01</a:t>
            </a:r>
            <a:endParaRPr>
              <a:solidFill>
                <a:schemeClr val="dk2"/>
              </a:solidFill>
            </a:endParaRPr>
          </a:p>
        </p:txBody>
      </p:sp>
      <p:cxnSp>
        <p:nvCxnSpPr>
          <p:cNvPr id="161" name="Google Shape;161;p29"/>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idx="2" type="ctrTitle"/>
          </p:nvPr>
        </p:nvSpPr>
        <p:spPr>
          <a:xfrm>
            <a:off x="333090" y="397250"/>
            <a:ext cx="5214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t>Streams</a:t>
            </a:r>
            <a:endParaRPr sz="1600">
              <a:solidFill>
                <a:schemeClr val="dk2"/>
              </a:solidFill>
            </a:endParaRPr>
          </a:p>
        </p:txBody>
      </p:sp>
      <p:sp>
        <p:nvSpPr>
          <p:cNvPr id="167" name="Google Shape;167;p30"/>
          <p:cNvSpPr txBox="1"/>
          <p:nvPr/>
        </p:nvSpPr>
        <p:spPr>
          <a:xfrm>
            <a:off x="1652650" y="1608900"/>
            <a:ext cx="6973500" cy="3063000"/>
          </a:xfrm>
          <a:prstGeom prst="rect">
            <a:avLst/>
          </a:prstGeom>
          <a:solidFill>
            <a:srgbClr val="F2F2F2">
              <a:alpha val="0"/>
            </a:srgbClr>
          </a:solidFill>
          <a:ln>
            <a:noFill/>
          </a:ln>
        </p:spPr>
        <p:txBody>
          <a:bodyPr anchorCtr="0" anchor="t" bIns="91425" lIns="91425" spcFirstLastPara="1" rIns="91425" wrap="square" tIns="91425">
            <a:spAutoFit/>
          </a:bodyPr>
          <a:lstStyle/>
          <a:p>
            <a:pPr indent="0" lvl="0" marL="0" rtl="0" algn="just">
              <a:lnSpc>
                <a:spcPct val="140000"/>
              </a:lnSpc>
              <a:spcBef>
                <a:spcPts val="0"/>
              </a:spcBef>
              <a:spcAft>
                <a:spcPts val="0"/>
              </a:spcAft>
              <a:buNone/>
            </a:pPr>
            <a:r>
              <a:rPr lang="en" sz="1500">
                <a:solidFill>
                  <a:schemeClr val="lt2"/>
                </a:solidFill>
              </a:rPr>
              <a:t>A stream is an abstract interface that lets you perform specific tasks continuously. A stream is an </a:t>
            </a:r>
            <a:r>
              <a:rPr b="1" i="1" lang="en" sz="1500">
                <a:solidFill>
                  <a:schemeClr val="lt2"/>
                </a:solidFill>
              </a:rPr>
              <a:t>EventEmitter</a:t>
            </a:r>
            <a:r>
              <a:rPr lang="en" sz="1500">
                <a:solidFill>
                  <a:schemeClr val="lt2"/>
                </a:solidFill>
              </a:rPr>
              <a:t> that implements different methods. A user can use streams to perform a variety of functions like read, write, read &amp; write, and transform functions.</a:t>
            </a:r>
            <a:endParaRPr sz="1500">
              <a:solidFill>
                <a:schemeClr val="lt2"/>
              </a:solidFill>
            </a:endParaRPr>
          </a:p>
          <a:p>
            <a:pPr indent="0" lvl="0" marL="0" rtl="0" algn="just">
              <a:lnSpc>
                <a:spcPct val="140000"/>
              </a:lnSpc>
              <a:spcBef>
                <a:spcPts val="1500"/>
              </a:spcBef>
              <a:spcAft>
                <a:spcPts val="0"/>
              </a:spcAft>
              <a:buNone/>
            </a:pPr>
            <a:r>
              <a:rPr lang="en" sz="1500">
                <a:solidFill>
                  <a:schemeClr val="lt2"/>
                </a:solidFill>
              </a:rPr>
              <a:t>In a Node.js environment, streams are used to work with streaming data. It provides users with an API that helps them in creating the streaming interface. The data here is received in parts and is read in parts as well.</a:t>
            </a:r>
            <a:endParaRPr sz="1500">
              <a:solidFill>
                <a:schemeClr val="lt2"/>
              </a:solidFill>
            </a:endParaRPr>
          </a:p>
          <a:p>
            <a:pPr indent="0" lvl="0" marL="0" rtl="0" algn="just">
              <a:lnSpc>
                <a:spcPct val="140000"/>
              </a:lnSpc>
              <a:spcBef>
                <a:spcPts val="1500"/>
              </a:spcBef>
              <a:spcAft>
                <a:spcPts val="1500"/>
              </a:spcAft>
              <a:buNone/>
            </a:pPr>
            <a:r>
              <a:t/>
            </a:r>
            <a:endParaRPr sz="15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cxnSp>
        <p:nvCxnSpPr>
          <p:cNvPr id="172" name="Google Shape;172;p31"/>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31"/>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pic>
        <p:nvPicPr>
          <p:cNvPr id="174" name="Google Shape;174;p31"/>
          <p:cNvPicPr preferRelativeResize="0"/>
          <p:nvPr/>
        </p:nvPicPr>
        <p:blipFill>
          <a:blip r:embed="rId3">
            <a:alphaModFix/>
          </a:blip>
          <a:stretch>
            <a:fillRect/>
          </a:stretch>
        </p:blipFill>
        <p:spPr>
          <a:xfrm>
            <a:off x="436838" y="1420113"/>
            <a:ext cx="8558425" cy="2786925"/>
          </a:xfrm>
          <a:prstGeom prst="rect">
            <a:avLst/>
          </a:prstGeom>
          <a:noFill/>
          <a:ln>
            <a:noFill/>
          </a:ln>
        </p:spPr>
      </p:pic>
      <p:sp>
        <p:nvSpPr>
          <p:cNvPr id="175" name="Google Shape;175;p31"/>
          <p:cNvSpPr txBox="1"/>
          <p:nvPr/>
        </p:nvSpPr>
        <p:spPr>
          <a:xfrm>
            <a:off x="3408350" y="619700"/>
            <a:ext cx="441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Exo 2"/>
                <a:ea typeface="Exo 2"/>
                <a:cs typeface="Exo 2"/>
                <a:sym typeface="Exo 2"/>
              </a:rPr>
              <a:t>Architecture</a:t>
            </a:r>
            <a:endParaRPr b="1" sz="23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idx="2" type="ctrTitle"/>
          </p:nvPr>
        </p:nvSpPr>
        <p:spPr>
          <a:xfrm>
            <a:off x="333090" y="397250"/>
            <a:ext cx="5214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t>Buffer</a:t>
            </a:r>
            <a:endParaRPr sz="1600">
              <a:solidFill>
                <a:schemeClr val="dk2"/>
              </a:solidFill>
            </a:endParaRPr>
          </a:p>
        </p:txBody>
      </p:sp>
      <p:sp>
        <p:nvSpPr>
          <p:cNvPr id="181" name="Google Shape;181;p32"/>
          <p:cNvSpPr txBox="1"/>
          <p:nvPr/>
        </p:nvSpPr>
        <p:spPr>
          <a:xfrm>
            <a:off x="1716475" y="1968325"/>
            <a:ext cx="6973500" cy="29754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just">
              <a:lnSpc>
                <a:spcPct val="140000"/>
              </a:lnSpc>
              <a:spcBef>
                <a:spcPts val="0"/>
              </a:spcBef>
              <a:spcAft>
                <a:spcPts val="0"/>
              </a:spcAft>
              <a:buClr>
                <a:srgbClr val="F2F2F2"/>
              </a:buClr>
              <a:buSzPts val="1400"/>
              <a:buFont typeface="Verdana"/>
              <a:buChar char="●"/>
            </a:pPr>
            <a:r>
              <a:rPr lang="en">
                <a:solidFill>
                  <a:srgbClr val="F2F2F2"/>
                </a:solidFill>
                <a:latin typeface="Verdana"/>
                <a:ea typeface="Verdana"/>
                <a:cs typeface="Verdana"/>
                <a:sym typeface="Verdana"/>
              </a:rPr>
              <a:t>A buffer is an area of memory. </a:t>
            </a:r>
            <a:endParaRPr>
              <a:solidFill>
                <a:srgbClr val="F2F2F2"/>
              </a:solidFill>
              <a:latin typeface="Verdana"/>
              <a:ea typeface="Verdana"/>
              <a:cs typeface="Verdana"/>
              <a:sym typeface="Verdana"/>
            </a:endParaRPr>
          </a:p>
          <a:p>
            <a:pPr indent="-317500" lvl="0" marL="457200" rtl="0" algn="just">
              <a:lnSpc>
                <a:spcPct val="140000"/>
              </a:lnSpc>
              <a:spcBef>
                <a:spcPts val="0"/>
              </a:spcBef>
              <a:spcAft>
                <a:spcPts val="0"/>
              </a:spcAft>
              <a:buClr>
                <a:srgbClr val="F2F2F2"/>
              </a:buClr>
              <a:buSzPts val="1400"/>
              <a:buFont typeface="Verdana"/>
              <a:buChar char="●"/>
            </a:pPr>
            <a:r>
              <a:rPr lang="en">
                <a:solidFill>
                  <a:srgbClr val="F2F2F2"/>
                </a:solidFill>
                <a:latin typeface="Verdana"/>
                <a:ea typeface="Verdana"/>
                <a:cs typeface="Verdana"/>
                <a:sym typeface="Verdana"/>
              </a:rPr>
              <a:t>It represents a fixed-size chunk of memory (can't be resized) allocated outside of the V8 JavaScript engine.</a:t>
            </a:r>
            <a:endParaRPr>
              <a:solidFill>
                <a:srgbClr val="F2F2F2"/>
              </a:solidFill>
              <a:latin typeface="Verdana"/>
              <a:ea typeface="Verdana"/>
              <a:cs typeface="Verdana"/>
              <a:sym typeface="Verdana"/>
            </a:endParaRPr>
          </a:p>
          <a:p>
            <a:pPr indent="-317500" lvl="0" marL="457200" rtl="0" algn="just">
              <a:lnSpc>
                <a:spcPct val="140000"/>
              </a:lnSpc>
              <a:spcBef>
                <a:spcPts val="0"/>
              </a:spcBef>
              <a:spcAft>
                <a:spcPts val="0"/>
              </a:spcAft>
              <a:buClr>
                <a:srgbClr val="F2F2F2"/>
              </a:buClr>
              <a:buSzPts val="1400"/>
              <a:buFont typeface="Verdana"/>
              <a:buChar char="●"/>
            </a:pPr>
            <a:r>
              <a:rPr lang="en">
                <a:solidFill>
                  <a:srgbClr val="F2F2F2"/>
                </a:solidFill>
                <a:latin typeface="Verdana"/>
                <a:ea typeface="Verdana"/>
                <a:cs typeface="Verdana"/>
                <a:sym typeface="Verdana"/>
              </a:rPr>
              <a:t>You can think of a buffer like an array of integers, which each represent a byte of data</a:t>
            </a:r>
            <a:endParaRPr>
              <a:solidFill>
                <a:srgbClr val="F2F2F2"/>
              </a:solidFill>
              <a:latin typeface="Verdana"/>
              <a:ea typeface="Verdana"/>
              <a:cs typeface="Verdana"/>
              <a:sym typeface="Verdana"/>
            </a:endParaRPr>
          </a:p>
          <a:p>
            <a:pPr indent="-317500" lvl="0" marL="457200" rtl="0" algn="just">
              <a:lnSpc>
                <a:spcPct val="140000"/>
              </a:lnSpc>
              <a:spcBef>
                <a:spcPts val="0"/>
              </a:spcBef>
              <a:spcAft>
                <a:spcPts val="0"/>
              </a:spcAft>
              <a:buClr>
                <a:srgbClr val="F2F2F2"/>
              </a:buClr>
              <a:buSzPts val="1400"/>
              <a:buFont typeface="Verdana"/>
              <a:buChar char="●"/>
            </a:pPr>
            <a:r>
              <a:rPr lang="en">
                <a:solidFill>
                  <a:srgbClr val="F2F2F2"/>
                </a:solidFill>
                <a:latin typeface="Verdana"/>
                <a:ea typeface="Verdana"/>
                <a:cs typeface="Verdana"/>
                <a:sym typeface="Verdana"/>
              </a:rPr>
              <a:t>Buffers were introduced to help developers deal with binary data, in an ecosystem that traditionally only dealt with strings rather than binaries.</a:t>
            </a:r>
            <a:endParaRPr>
              <a:solidFill>
                <a:srgbClr val="F2F2F2"/>
              </a:solidFill>
              <a:latin typeface="Verdana"/>
              <a:ea typeface="Verdana"/>
              <a:cs typeface="Verdana"/>
              <a:sym typeface="Verdana"/>
            </a:endParaRPr>
          </a:p>
          <a:p>
            <a:pPr indent="0" lvl="0" marL="0" rtl="0" algn="just">
              <a:lnSpc>
                <a:spcPct val="140000"/>
              </a:lnSpc>
              <a:spcBef>
                <a:spcPts val="1500"/>
              </a:spcBef>
              <a:spcAft>
                <a:spcPts val="1500"/>
              </a:spcAft>
              <a:buNone/>
            </a:pPr>
            <a:r>
              <a:t/>
            </a:r>
            <a:endParaRPr sz="1200">
              <a:solidFill>
                <a:srgbClr val="F2F2F2"/>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3"/>
          <p:cNvPicPr preferRelativeResize="0"/>
          <p:nvPr/>
        </p:nvPicPr>
        <p:blipFill>
          <a:blip r:embed="rId3">
            <a:alphaModFix/>
          </a:blip>
          <a:stretch>
            <a:fillRect/>
          </a:stretch>
        </p:blipFill>
        <p:spPr>
          <a:xfrm>
            <a:off x="0" y="1165025"/>
            <a:ext cx="9144000" cy="3978475"/>
          </a:xfrm>
          <a:prstGeom prst="rect">
            <a:avLst/>
          </a:prstGeom>
          <a:noFill/>
          <a:ln>
            <a:noFill/>
          </a:ln>
        </p:spPr>
      </p:pic>
      <p:sp>
        <p:nvSpPr>
          <p:cNvPr id="187" name="Google Shape;187;p33"/>
          <p:cNvSpPr txBox="1"/>
          <p:nvPr/>
        </p:nvSpPr>
        <p:spPr>
          <a:xfrm>
            <a:off x="3069075" y="435425"/>
            <a:ext cx="3477900" cy="1046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800">
                <a:solidFill>
                  <a:schemeClr val="dk2"/>
                </a:solidFill>
                <a:latin typeface="Exo 2"/>
                <a:ea typeface="Exo 2"/>
                <a:cs typeface="Exo 2"/>
                <a:sym typeface="Exo 2"/>
              </a:rPr>
              <a:t>Real Time Example</a:t>
            </a:r>
            <a:endParaRPr b="1" sz="2100">
              <a:solidFill>
                <a:schemeClr val="lt2"/>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2800">
              <a:solidFill>
                <a:schemeClr val="dk2"/>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Readable Streams</a:t>
            </a:r>
            <a:endParaRPr/>
          </a:p>
        </p:txBody>
      </p:sp>
      <p:sp>
        <p:nvSpPr>
          <p:cNvPr id="193" name="Google Shape;193;p34"/>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94" name="Google Shape;194;p34"/>
          <p:cNvCxnSpPr/>
          <p:nvPr/>
        </p:nvCxnSpPr>
        <p:spPr>
          <a:xfrm>
            <a:off x="7578325" y="4028400"/>
            <a:ext cx="1565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